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60" r:id="rId4"/>
    <p:sldId id="266" r:id="rId5"/>
    <p:sldId id="258" r:id="rId6"/>
    <p:sldId id="261" r:id="rId7"/>
    <p:sldId id="265" r:id="rId8"/>
    <p:sldId id="259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727" autoAdjust="0"/>
  </p:normalViewPr>
  <p:slideViewPr>
    <p:cSldViewPr snapToGrid="0" snapToObjects="1">
      <p:cViewPr>
        <p:scale>
          <a:sx n="134" d="100"/>
          <a:sy n="134" d="100"/>
        </p:scale>
        <p:origin x="-640" y="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BEE3-F3DF-6C49-86AA-10BE33E4D307}" type="datetimeFigureOut">
              <a:t>27/05/15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C78A3-33B5-0044-8A65-C11DF8A8270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59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da-DK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Click to edit Master text styles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688261"/>
          </a:xfrm>
        </p:spPr>
        <p:txBody>
          <a:bodyPr/>
          <a:lstStyle/>
          <a:p>
            <a:r>
              <a:rPr lang="en-US"/>
              <a:t>Adverbier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81471" y="2495832"/>
            <a:ext cx="1514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56633C"/>
                </a:solidFill>
              </a:rPr>
              <a:t>- really</a:t>
            </a:r>
          </a:p>
        </p:txBody>
      </p:sp>
      <p:sp>
        <p:nvSpPr>
          <p:cNvPr id="7" name="Rectangle 6"/>
          <p:cNvSpPr/>
          <p:nvPr/>
        </p:nvSpPr>
        <p:spPr>
          <a:xfrm rot="20510255">
            <a:off x="5236156" y="3155725"/>
            <a:ext cx="216096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56633C"/>
                </a:solidFill>
              </a:rPr>
              <a:t>- absolutely</a:t>
            </a:r>
          </a:p>
        </p:txBody>
      </p:sp>
      <p:sp>
        <p:nvSpPr>
          <p:cNvPr id="8" name="TextBox 7"/>
          <p:cNvSpPr txBox="1"/>
          <p:nvPr/>
        </p:nvSpPr>
        <p:spPr>
          <a:xfrm rot="1087103">
            <a:off x="1910611" y="3616326"/>
            <a:ext cx="207540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56633C"/>
                </a:solidFill>
              </a:rPr>
              <a:t>- somehow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56787" y="5637884"/>
            <a:ext cx="3819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· alle paragrafhenvisninger er til BASICS</a:t>
            </a:r>
          </a:p>
        </p:txBody>
      </p:sp>
    </p:spTree>
    <p:extLst>
      <p:ext uri="{BB962C8B-B14F-4D97-AF65-F5344CB8AC3E}">
        <p14:creationId xmlns:p14="http://schemas.microsoft.com/office/powerpoint/2010/main" val="3574459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	      § 163</a:t>
            </a:r>
            <a:endParaRPr lang="en-US" sz="1600"/>
          </a:p>
        </p:txBody>
      </p:sp>
      <p:sp>
        <p:nvSpPr>
          <p:cNvPr id="2" name="Tekstfelt 1"/>
          <p:cNvSpPr txBox="1"/>
          <p:nvPr/>
        </p:nvSpPr>
        <p:spPr>
          <a:xfrm>
            <a:off x="533400" y="1037752"/>
            <a:ext cx="7874000" cy="5324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774699" y="1007386"/>
            <a:ext cx="7865307" cy="5447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/>
              <a:t>Adjektiv eller adverbium? Mark</a:t>
            </a:r>
            <a:r>
              <a:rPr lang="da-DK" sz="2400"/>
              <a:t>é</a:t>
            </a:r>
            <a:r>
              <a:rPr lang="da-DK" sz="2400"/>
              <a:t>r den korrekte form:</a:t>
            </a:r>
          </a:p>
          <a:p>
            <a:r>
              <a:rPr lang="da-DK"/>
              <a:t> </a:t>
            </a:r>
          </a:p>
          <a:p>
            <a:r>
              <a:rPr lang="da-DK"/>
              <a:t>No more slow/slowly learners?</a:t>
            </a:r>
          </a:p>
          <a:p>
            <a:r>
              <a:rPr lang="da-DK"/>
              <a:t> </a:t>
            </a:r>
          </a:p>
          <a:p>
            <a:r>
              <a:rPr lang="da-DK"/>
              <a:t>The kids who have an opportunity to use computers will have an </a:t>
            </a:r>
            <a:r>
              <a:rPr lang="da-DK" u="sng"/>
              <a:t>enormous/enormously</a:t>
            </a:r>
            <a:r>
              <a:rPr lang="da-DK"/>
              <a:t> advantage in the job market over those who are </a:t>
            </a:r>
            <a:r>
              <a:rPr lang="da-DK" u="sng"/>
              <a:t>unfortunate/unfortunately</a:t>
            </a:r>
            <a:r>
              <a:rPr lang="da-DK"/>
              <a:t> enough not to have that opportunity. But how do we make sure that all students have an </a:t>
            </a:r>
            <a:r>
              <a:rPr lang="da-DK" u="sng"/>
              <a:t>equal/equally</a:t>
            </a:r>
            <a:r>
              <a:rPr lang="da-DK"/>
              <a:t> chance to learn? Computer experts, teachers, and politicians agree that it’s going to be </a:t>
            </a:r>
            <a:r>
              <a:rPr lang="da-DK" u="sng"/>
              <a:t>increasing/increasingly</a:t>
            </a:r>
            <a:r>
              <a:rPr lang="da-DK"/>
              <a:t> </a:t>
            </a:r>
            <a:r>
              <a:rPr lang="da-DK" u="sng"/>
              <a:t>important/importantly</a:t>
            </a:r>
            <a:r>
              <a:rPr lang="da-DK"/>
              <a:t> that people are able to use computers in their </a:t>
            </a:r>
            <a:r>
              <a:rPr lang="da-DK" u="sng"/>
              <a:t>daily/dailily</a:t>
            </a:r>
            <a:r>
              <a:rPr lang="da-DK"/>
              <a:t> work. But education experts agree that putting more computers into the schools doesn’t </a:t>
            </a:r>
            <a:r>
              <a:rPr lang="da-DK" u="sng"/>
              <a:t>automatic/automatically</a:t>
            </a:r>
            <a:r>
              <a:rPr lang="da-DK"/>
              <a:t> mean that students will learn </a:t>
            </a:r>
            <a:r>
              <a:rPr lang="da-DK" u="sng"/>
              <a:t>useful/usefully</a:t>
            </a:r>
            <a:r>
              <a:rPr lang="da-DK"/>
              <a:t> computer skills. It all depends on how </a:t>
            </a:r>
            <a:r>
              <a:rPr lang="da-DK" u="sng"/>
              <a:t>professional/professionally</a:t>
            </a:r>
            <a:r>
              <a:rPr lang="da-DK"/>
              <a:t> the schools use computers, and how </a:t>
            </a:r>
            <a:r>
              <a:rPr lang="da-DK" u="sng"/>
              <a:t>good/well</a:t>
            </a:r>
            <a:r>
              <a:rPr lang="da-DK"/>
              <a:t> the teachers are trained to use computers </a:t>
            </a:r>
            <a:r>
              <a:rPr lang="da-DK" u="sng"/>
              <a:t>creative/creatively</a:t>
            </a:r>
            <a:r>
              <a:rPr lang="da-DK"/>
              <a:t> in the classroom. A </a:t>
            </a:r>
            <a:r>
              <a:rPr lang="da-DK" u="sng"/>
              <a:t>boring/boringly</a:t>
            </a:r>
            <a:r>
              <a:rPr lang="da-DK"/>
              <a:t> program can be just as </a:t>
            </a:r>
            <a:r>
              <a:rPr lang="da-DK" u="sng"/>
              <a:t>unhelpful/unhelpfully</a:t>
            </a:r>
            <a:r>
              <a:rPr lang="da-DK"/>
              <a:t> as a </a:t>
            </a:r>
            <a:r>
              <a:rPr lang="da-DK" u="sng"/>
              <a:t>boring/boringly</a:t>
            </a:r>
            <a:r>
              <a:rPr lang="da-DK"/>
              <a:t> textbook. And, </a:t>
            </a:r>
            <a:r>
              <a:rPr lang="da-DK" u="sng"/>
              <a:t>unfortunate/unfortunately</a:t>
            </a:r>
            <a:r>
              <a:rPr lang="da-DK"/>
              <a:t>, </a:t>
            </a:r>
            <a:r>
              <a:rPr lang="da-DK" u="sng"/>
              <a:t>poor/poorly</a:t>
            </a:r>
            <a:r>
              <a:rPr lang="da-DK"/>
              <a:t> schools cannot afford to send teachers to </a:t>
            </a:r>
            <a:r>
              <a:rPr lang="da-DK" u="sng"/>
              <a:t>special/specially</a:t>
            </a:r>
            <a:r>
              <a:rPr lang="da-DK"/>
              <a:t> workshops, no matter how </a:t>
            </a:r>
            <a:r>
              <a:rPr lang="da-DK" u="sng"/>
              <a:t>interested/interestedly</a:t>
            </a:r>
            <a:r>
              <a:rPr lang="da-DK"/>
              <a:t> such teachers are to improve their own and their pupil’s standard.</a:t>
            </a:r>
          </a:p>
        </p:txBody>
      </p:sp>
    </p:spTree>
    <p:extLst>
      <p:ext uri="{BB962C8B-B14F-4D97-AF65-F5344CB8AC3E}">
        <p14:creationId xmlns:p14="http://schemas.microsoft.com/office/powerpoint/2010/main" val="1223248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078262"/>
            <a:ext cx="7913866" cy="5026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Adverbier lægger sig til:</a:t>
            </a:r>
          </a:p>
          <a:p>
            <a:pPr marL="277200">
              <a:buFont typeface="Wingdings" charset="2"/>
              <a:buChar char="§"/>
            </a:pPr>
            <a:r>
              <a:rPr lang="en-US" sz="2000">
                <a:latin typeface="Verdana"/>
                <a:cs typeface="Verdana"/>
              </a:rPr>
              <a:t>verber</a:t>
            </a:r>
          </a:p>
          <a:p>
            <a:pPr marL="277200" lvl="1" indent="0">
              <a:buNone/>
            </a:pPr>
            <a:r>
              <a:rPr lang="en-US" sz="1600">
                <a:latin typeface="Verdana"/>
                <a:cs typeface="Verdana"/>
              </a:rPr>
              <a:t>	she keeps her flat </a:t>
            </a:r>
            <a:r>
              <a:rPr lang="en-US" sz="1600" u="sng">
                <a:latin typeface="Verdana"/>
                <a:cs typeface="Verdana"/>
              </a:rPr>
              <a:t>beautifully</a:t>
            </a:r>
          </a:p>
          <a:p>
            <a:pPr marL="277200">
              <a:buFont typeface="Wingdings" charset="2"/>
              <a:buChar char="§"/>
            </a:pPr>
            <a:r>
              <a:rPr lang="en-US" sz="2000">
                <a:latin typeface="Verdana"/>
                <a:cs typeface="Verdana"/>
              </a:rPr>
              <a:t>adjektiver / participier </a:t>
            </a:r>
            <a:r>
              <a:rPr lang="en-US" sz="1400">
                <a:latin typeface="Verdana"/>
                <a:cs typeface="Verdana"/>
              </a:rPr>
              <a:t>(tillægsform der fungerer som adjektiv)</a:t>
            </a:r>
          </a:p>
          <a:p>
            <a:pPr marL="277200" lvl="1" indent="0">
              <a:buNone/>
            </a:pPr>
            <a:r>
              <a:rPr lang="en-US" sz="1600">
                <a:latin typeface="Verdana"/>
                <a:cs typeface="Verdana"/>
              </a:rPr>
              <a:t>	he is </a:t>
            </a:r>
            <a:r>
              <a:rPr lang="en-US" sz="1600" u="sng">
                <a:latin typeface="Verdana"/>
                <a:cs typeface="Verdana"/>
              </a:rPr>
              <a:t>awfully</a:t>
            </a:r>
            <a:r>
              <a:rPr lang="en-US" sz="1600">
                <a:latin typeface="Verdana"/>
                <a:cs typeface="Verdana"/>
              </a:rPr>
              <a:t> kind; the girls wore </a:t>
            </a:r>
            <a:r>
              <a:rPr lang="en-US" sz="1600" u="sng">
                <a:latin typeface="Verdana"/>
                <a:cs typeface="Verdana"/>
              </a:rPr>
              <a:t>tightly</a:t>
            </a:r>
            <a:r>
              <a:rPr lang="en-US" sz="1600">
                <a:latin typeface="Verdana"/>
                <a:cs typeface="Verdana"/>
              </a:rPr>
              <a:t> belted waists</a:t>
            </a:r>
          </a:p>
          <a:p>
            <a:pPr marL="277200">
              <a:buFont typeface="Wingdings" charset="2"/>
              <a:buChar char="§"/>
            </a:pPr>
            <a:r>
              <a:rPr lang="en-US" sz="2000">
                <a:latin typeface="Verdana"/>
                <a:cs typeface="Verdana"/>
              </a:rPr>
              <a:t>andre adverbier</a:t>
            </a:r>
          </a:p>
          <a:p>
            <a:pPr marL="277200" lvl="1" indent="0">
              <a:buNone/>
            </a:pPr>
            <a:r>
              <a:rPr lang="en-US" sz="1600">
                <a:latin typeface="Verdana"/>
                <a:cs typeface="Verdana"/>
              </a:rPr>
              <a:t>	he greeted me </a:t>
            </a:r>
            <a:r>
              <a:rPr lang="en-US" sz="1600" u="sng">
                <a:latin typeface="Verdana"/>
                <a:cs typeface="Verdana"/>
              </a:rPr>
              <a:t>extremely</a:t>
            </a:r>
            <a:r>
              <a:rPr lang="en-US" sz="1600">
                <a:latin typeface="Verdana"/>
                <a:cs typeface="Verdana"/>
              </a:rPr>
              <a:t> warmly</a:t>
            </a:r>
          </a:p>
          <a:p>
            <a:pPr marL="277200">
              <a:buFont typeface="Wingdings" charset="2"/>
              <a:buChar char="§"/>
            </a:pPr>
            <a:r>
              <a:rPr lang="en-US" sz="2000">
                <a:latin typeface="Verdana"/>
                <a:cs typeface="Verdana"/>
              </a:rPr>
              <a:t>hele sætninger</a:t>
            </a:r>
          </a:p>
          <a:p>
            <a:pPr marL="277200" lvl="1" indent="0">
              <a:buNone/>
            </a:pPr>
            <a:r>
              <a:rPr lang="en-US" sz="1600">
                <a:latin typeface="Verdana"/>
                <a:cs typeface="Verdana"/>
              </a:rPr>
              <a:t>	</a:t>
            </a:r>
            <a:r>
              <a:rPr lang="en-US" sz="1600" u="sng">
                <a:latin typeface="Verdana"/>
                <a:cs typeface="Verdana"/>
              </a:rPr>
              <a:t>happily</a:t>
            </a:r>
            <a:r>
              <a:rPr lang="en-US" sz="1600">
                <a:latin typeface="Verdana"/>
                <a:cs typeface="Verdana"/>
              </a:rPr>
              <a:t>, Christmas is over soon</a:t>
            </a:r>
          </a:p>
          <a:p>
            <a:pPr marL="0" indent="0" algn="ctr">
              <a:buNone/>
            </a:pPr>
            <a:r>
              <a:rPr lang="en-US" sz="1400" b="1">
                <a:latin typeface="Verdana"/>
                <a:cs typeface="Verdana"/>
              </a:rPr>
              <a:t>Opgave</a:t>
            </a:r>
            <a:r>
              <a:rPr lang="en-US" sz="1400">
                <a:latin typeface="Verdana"/>
                <a:cs typeface="Verdana"/>
              </a:rPr>
              <a:t>:  find nu adverbierne i sætningerne i Basics, §158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pPr algn="ctr"/>
            <a:r>
              <a:rPr lang="en-US" sz="14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	      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§ 158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59061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148198"/>
            <a:ext cx="7691719" cy="51886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Vi kan inddele adverbier i 5 kategorier, alt efter deres funktion i sætningen: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· tidsadverbier   – </a:t>
            </a:r>
            <a:r>
              <a:rPr lang="en-US" sz="1600">
                <a:latin typeface="Verdana"/>
                <a:cs typeface="Verdana"/>
              </a:rPr>
              <a:t>handler om </a:t>
            </a:r>
            <a:r>
              <a:rPr lang="en-US" sz="1600" i="1">
                <a:latin typeface="Verdana"/>
                <a:cs typeface="Verdana"/>
              </a:rPr>
              <a:t>hvornår</a:t>
            </a:r>
            <a:r>
              <a:rPr lang="en-US" sz="1600">
                <a:latin typeface="Verdana"/>
                <a:cs typeface="Verdana"/>
              </a:rPr>
              <a:t>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600">
                <a:latin typeface="Verdana"/>
                <a:cs typeface="Verdana"/>
              </a:rPr>
              <a:t>	- </a:t>
            </a:r>
            <a:r>
              <a:rPr lang="en-US" sz="1600" u="sng">
                <a:latin typeface="Verdana"/>
                <a:cs typeface="Verdana"/>
              </a:rPr>
              <a:t>suddenly</a:t>
            </a:r>
            <a:r>
              <a:rPr lang="en-US" sz="1600">
                <a:latin typeface="Verdana"/>
                <a:cs typeface="Verdana"/>
              </a:rPr>
              <a:t>, there was a knock at the door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· stedsadverbier  – </a:t>
            </a:r>
            <a:r>
              <a:rPr lang="en-US" sz="1600">
                <a:latin typeface="Verdana"/>
                <a:cs typeface="Verdana"/>
              </a:rPr>
              <a:t>handler om </a:t>
            </a:r>
            <a:r>
              <a:rPr lang="en-US" sz="1600" i="1">
                <a:latin typeface="Verdana"/>
                <a:cs typeface="Verdana"/>
              </a:rPr>
              <a:t>hvor</a:t>
            </a:r>
            <a:r>
              <a:rPr lang="en-US" sz="1600">
                <a:latin typeface="Verdana"/>
                <a:cs typeface="Verdana"/>
              </a:rPr>
              <a:t>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600">
                <a:latin typeface="Verdana"/>
                <a:cs typeface="Verdana"/>
              </a:rPr>
              <a:t>	- he is around here, </a:t>
            </a:r>
            <a:r>
              <a:rPr lang="en-US" sz="1600" u="sng">
                <a:latin typeface="Verdana"/>
                <a:cs typeface="Verdana"/>
              </a:rPr>
              <a:t>somewhere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· mådesadverbier – </a:t>
            </a:r>
            <a:r>
              <a:rPr lang="en-US" sz="1600">
                <a:latin typeface="Verdana"/>
                <a:cs typeface="Verdana"/>
              </a:rPr>
              <a:t>handler om </a:t>
            </a:r>
            <a:r>
              <a:rPr lang="en-US" sz="1600" i="1">
                <a:latin typeface="Verdana"/>
                <a:cs typeface="Verdana"/>
              </a:rPr>
              <a:t>hvordan</a:t>
            </a:r>
            <a:r>
              <a:rPr lang="en-US" sz="1600">
                <a:latin typeface="Verdana"/>
                <a:cs typeface="Verdana"/>
              </a:rPr>
              <a:t>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600">
                <a:latin typeface="Verdana"/>
                <a:cs typeface="Verdana"/>
              </a:rPr>
              <a:t>	- you should drive more </a:t>
            </a:r>
            <a:r>
              <a:rPr lang="en-US" sz="1600" u="sng">
                <a:latin typeface="Verdana"/>
                <a:cs typeface="Verdana"/>
              </a:rPr>
              <a:t>carefully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· gradsadverbier – </a:t>
            </a:r>
            <a:r>
              <a:rPr lang="en-US" sz="1600">
                <a:latin typeface="Verdana"/>
                <a:cs typeface="Verdana"/>
              </a:rPr>
              <a:t>handler om </a:t>
            </a:r>
            <a:r>
              <a:rPr lang="en-US" sz="1600" i="1">
                <a:latin typeface="Verdana"/>
                <a:cs typeface="Verdana"/>
              </a:rPr>
              <a:t>hvor meget</a:t>
            </a:r>
            <a:r>
              <a:rPr lang="en-US" sz="1600">
                <a:latin typeface="Verdana"/>
                <a:cs typeface="Verdana"/>
              </a:rPr>
              <a:t>; de fungerer forstærkende    	og står altid </a:t>
            </a:r>
            <a:r>
              <a:rPr lang="en-US" sz="1600" i="1">
                <a:latin typeface="Verdana"/>
                <a:cs typeface="Verdana"/>
              </a:rPr>
              <a:t>foran</a:t>
            </a:r>
            <a:r>
              <a:rPr lang="en-US" sz="1600">
                <a:latin typeface="Verdana"/>
                <a:cs typeface="Verdana"/>
              </a:rPr>
              <a:t> det adjektiv eller adverbium de lægger sig til: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600">
                <a:latin typeface="Verdana"/>
                <a:cs typeface="Verdana"/>
              </a:rPr>
              <a:t>	- it is a </a:t>
            </a:r>
            <a:r>
              <a:rPr lang="en-US" sz="1600" u="sng">
                <a:latin typeface="Verdana"/>
                <a:cs typeface="Verdana"/>
              </a:rPr>
              <a:t>very</a:t>
            </a:r>
            <a:r>
              <a:rPr lang="en-US" sz="1600">
                <a:latin typeface="Verdana"/>
                <a:cs typeface="Verdana"/>
              </a:rPr>
              <a:t> bad idea; you behave </a:t>
            </a:r>
            <a:r>
              <a:rPr lang="en-US" sz="1600" u="sng">
                <a:latin typeface="Verdana"/>
                <a:cs typeface="Verdana"/>
              </a:rPr>
              <a:t>extremely</a:t>
            </a:r>
            <a:r>
              <a:rPr lang="en-US" sz="1600">
                <a:latin typeface="Verdana"/>
                <a:cs typeface="Verdana"/>
              </a:rPr>
              <a:t> badly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· sætningsadverbier – </a:t>
            </a:r>
            <a:r>
              <a:rPr lang="en-US" sz="1600">
                <a:latin typeface="Verdana"/>
                <a:cs typeface="Verdana"/>
              </a:rPr>
              <a:t>handler om </a:t>
            </a:r>
            <a:r>
              <a:rPr lang="en-US" sz="1600" i="1">
                <a:latin typeface="Verdana"/>
                <a:cs typeface="Verdana"/>
              </a:rPr>
              <a:t>hele sætningen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600">
                <a:latin typeface="Verdana"/>
                <a:cs typeface="Verdana"/>
              </a:rPr>
              <a:t>	- </a:t>
            </a:r>
            <a:r>
              <a:rPr lang="en-US" sz="1600" u="sng">
                <a:latin typeface="Verdana"/>
                <a:cs typeface="Verdana"/>
              </a:rPr>
              <a:t>luckily</a:t>
            </a:r>
            <a:r>
              <a:rPr lang="en-US" sz="1600">
                <a:latin typeface="Verdana"/>
                <a:cs typeface="Verdana"/>
              </a:rPr>
              <a:t>, they had all remembered their umbrellas</a:t>
            </a:r>
          </a:p>
          <a:p>
            <a:pPr marL="0" indent="0" algn="ctr">
              <a:buNone/>
            </a:pPr>
            <a:r>
              <a:rPr lang="en-US" sz="1600" b="1">
                <a:latin typeface="Verdana"/>
                <a:cs typeface="Verdana"/>
              </a:rPr>
              <a:t>Opgave</a:t>
            </a:r>
            <a:r>
              <a:rPr lang="en-US" sz="1600">
                <a:latin typeface="Verdana"/>
                <a:cs typeface="Verdana"/>
              </a:rPr>
              <a:t>: lav nu øvelsen i Basics, § 163 D #1 (se næste slide)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	      § 163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56156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148198"/>
            <a:ext cx="7691719" cy="5188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Tids-, steds- eller mådesadverbier – eller andet?</a:t>
            </a:r>
          </a:p>
          <a:p>
            <a:pPr marL="0" indent="0">
              <a:buNone/>
            </a:pPr>
            <a:r>
              <a:rPr lang="en-US" sz="1600">
                <a:latin typeface="Verdana"/>
                <a:cs typeface="Verdana"/>
              </a:rPr>
              <a:t>Hvilke forhold beskriver adverbierne i de følgende sætninger – der kan være flere adverbier i hver sætning:</a:t>
            </a:r>
          </a:p>
          <a:p>
            <a:pPr>
              <a:buFont typeface="Arial"/>
              <a:buChar char="•"/>
            </a:pPr>
            <a:r>
              <a:rPr lang="en-US" sz="1600">
                <a:latin typeface="Verdana"/>
                <a:cs typeface="Verdana"/>
              </a:rPr>
              <a:t>Charles, I really think you should drive more carefully.</a:t>
            </a:r>
          </a:p>
          <a:p>
            <a:pPr>
              <a:buFont typeface="Arial"/>
              <a:buChar char="•"/>
            </a:pPr>
            <a:r>
              <a:rPr lang="en-US" sz="1600">
                <a:latin typeface="Verdana"/>
                <a:cs typeface="Verdana"/>
              </a:rPr>
              <a:t>I don’t think there’s anything of interest here.</a:t>
            </a:r>
          </a:p>
          <a:p>
            <a:pPr>
              <a:buFont typeface="Arial"/>
              <a:buChar char="•"/>
            </a:pPr>
            <a:r>
              <a:rPr lang="en-US" sz="1600">
                <a:latin typeface="Verdana"/>
                <a:cs typeface="Verdana"/>
              </a:rPr>
              <a:t>She ran quickly towards the door.</a:t>
            </a:r>
          </a:p>
          <a:p>
            <a:pPr>
              <a:buFont typeface="Arial"/>
              <a:buChar char="•"/>
            </a:pPr>
            <a:r>
              <a:rPr lang="en-US" sz="1600">
                <a:latin typeface="Verdana"/>
                <a:cs typeface="Verdana"/>
              </a:rPr>
              <a:t>Suddenly a shot was fired, and immediately afterwards everything was completely quiet.</a:t>
            </a:r>
          </a:p>
          <a:p>
            <a:pPr>
              <a:buFont typeface="Arial"/>
              <a:buChar char="•"/>
            </a:pPr>
            <a:r>
              <a:rPr lang="en-US" sz="1600">
                <a:latin typeface="Verdana"/>
                <a:cs typeface="Verdana"/>
              </a:rPr>
              <a:t>Locally, people talk a lot about the incident.</a:t>
            </a:r>
          </a:p>
          <a:p>
            <a:pPr>
              <a:buFont typeface="Arial"/>
              <a:buChar char="•"/>
            </a:pPr>
            <a:endParaRPr lang="en-US" sz="1200">
              <a:latin typeface="Verdana"/>
              <a:cs typeface="Verdana"/>
            </a:endParaRPr>
          </a:p>
          <a:p>
            <a:pPr marL="0" indent="0" algn="r">
              <a:buNone/>
            </a:pPr>
            <a:r>
              <a:rPr lang="en-US" sz="1200">
                <a:latin typeface="Verdana"/>
                <a:cs typeface="Verdana"/>
              </a:rPr>
              <a:t>kilde Flemming Olsen: Basics, §163 D #1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	      § 163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63160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414" y="1713590"/>
            <a:ext cx="8120593" cy="4571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Danske </a:t>
            </a:r>
            <a:r>
              <a:rPr lang="en-US" sz="2000" b="1" u="sng">
                <a:latin typeface="Verdana"/>
                <a:cs typeface="Verdana"/>
              </a:rPr>
              <a:t>adjektiver</a:t>
            </a:r>
            <a:r>
              <a:rPr lang="en-US" sz="2000">
                <a:latin typeface="Verdana"/>
                <a:cs typeface="Verdana"/>
              </a:rPr>
              <a:t> bøjes efter køn &amp; tid:</a:t>
            </a:r>
          </a:p>
          <a:p>
            <a:pPr marL="457200" lvl="1" indent="0">
              <a:buNone/>
            </a:pPr>
            <a:r>
              <a:rPr lang="en-US" sz="1600">
                <a:latin typeface="Verdana"/>
                <a:cs typeface="Verdana"/>
              </a:rPr>
              <a:t>	en venlig mand; tre venlig</a:t>
            </a:r>
            <a:r>
              <a:rPr lang="en-US" sz="1600" b="1">
                <a:latin typeface="Verdana"/>
                <a:cs typeface="Verdana"/>
              </a:rPr>
              <a:t>e</a:t>
            </a:r>
            <a:r>
              <a:rPr lang="en-US" sz="1600">
                <a:latin typeface="Verdana"/>
                <a:cs typeface="Verdana"/>
              </a:rPr>
              <a:t> piger; et venlig</a:t>
            </a:r>
            <a:r>
              <a:rPr lang="en-US" sz="1600" b="1">
                <a:latin typeface="Verdana"/>
                <a:cs typeface="Verdana"/>
              </a:rPr>
              <a:t>t</a:t>
            </a:r>
            <a:r>
              <a:rPr lang="en-US" sz="1600">
                <a:latin typeface="Verdana"/>
                <a:cs typeface="Verdana"/>
              </a:rPr>
              <a:t> hus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Engelske adjektiver bøjes IKKE: </a:t>
            </a:r>
          </a:p>
          <a:p>
            <a:pPr marL="914400" lvl="2" indent="0">
              <a:buNone/>
            </a:pPr>
            <a:r>
              <a:rPr lang="en-US" sz="1600">
                <a:latin typeface="Verdana"/>
                <a:cs typeface="Verdana"/>
              </a:rPr>
              <a:t>a kind man, two kind girls</a:t>
            </a:r>
          </a:p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Danske </a:t>
            </a:r>
            <a:r>
              <a:rPr lang="en-US" sz="2000" b="1" u="sng">
                <a:latin typeface="Verdana"/>
                <a:cs typeface="Verdana"/>
              </a:rPr>
              <a:t>adverbier</a:t>
            </a:r>
            <a:r>
              <a:rPr lang="en-US" sz="2000">
                <a:latin typeface="Verdana"/>
                <a:cs typeface="Verdana"/>
              </a:rPr>
              <a:t> får tilføjet –t, men bøjes ikke:</a:t>
            </a:r>
          </a:p>
          <a:p>
            <a:pPr marL="457200" lvl="1" indent="0">
              <a:buNone/>
            </a:pPr>
            <a:r>
              <a:rPr lang="en-US" sz="1600">
                <a:latin typeface="Verdana"/>
                <a:cs typeface="Verdana"/>
              </a:rPr>
              <a:t>	han svarede mig venlig</a:t>
            </a:r>
            <a:r>
              <a:rPr lang="en-US" sz="1600" b="1">
                <a:latin typeface="Verdana"/>
                <a:cs typeface="Verdana"/>
              </a:rPr>
              <a:t>t</a:t>
            </a:r>
            <a:r>
              <a:rPr lang="en-US" sz="1600">
                <a:latin typeface="Verdana"/>
                <a:cs typeface="Verdana"/>
              </a:rPr>
              <a:t>; de svarede mig venlig</a:t>
            </a:r>
            <a:r>
              <a:rPr lang="en-US" sz="1600" b="1">
                <a:latin typeface="Verdana"/>
                <a:cs typeface="Verdana"/>
              </a:rPr>
              <a:t>t</a:t>
            </a:r>
          </a:p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Engelsk adverbier får tilføjet –ly: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600">
                <a:latin typeface="Verdana"/>
                <a:cs typeface="Verdana"/>
              </a:rPr>
              <a:t>he answered me kind</a:t>
            </a:r>
            <a:r>
              <a:rPr lang="en-US" sz="1600" b="1">
                <a:latin typeface="Verdana"/>
                <a:cs typeface="Verdana"/>
              </a:rPr>
              <a:t>ly</a:t>
            </a:r>
            <a:r>
              <a:rPr lang="en-US" sz="1600">
                <a:latin typeface="Verdana"/>
                <a:cs typeface="Verdana"/>
              </a:rPr>
              <a:t>; they spoke kind</a:t>
            </a:r>
            <a:r>
              <a:rPr lang="en-US" sz="1600" b="1">
                <a:latin typeface="Verdana"/>
                <a:cs typeface="Verdana"/>
              </a:rPr>
              <a:t>ly</a:t>
            </a:r>
            <a:r>
              <a:rPr lang="en-US" sz="1600">
                <a:latin typeface="Verdana"/>
                <a:cs typeface="Verdana"/>
              </a:rPr>
              <a:t> to the lost puppy</a:t>
            </a:r>
          </a:p>
          <a:p>
            <a:pPr marL="0" indent="0">
              <a:buNone/>
            </a:pPr>
            <a:endParaRPr lang="en-US" sz="2000">
              <a:latin typeface="Verdan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	      § 159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61549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414" y="1561727"/>
            <a:ext cx="8120593" cy="457199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>
                <a:latin typeface="Verdana"/>
                <a:cs typeface="Verdana"/>
              </a:rPr>
              <a:t>Da både adjektiver og adverbier på dansk kan ende på –t, er det ikke så nemt umiddelbart at se forskel: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>
                <a:latin typeface="Verdana"/>
                <a:cs typeface="Verdana"/>
              </a:rPr>
              <a:t>	et lykkeligt ægteskab (adj); de levede lykkeligt (adv)</a:t>
            </a:r>
          </a:p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Men da danske adjektiver bøjes efter køn &amp; tid, kan du bruge det når du skal afgøre om dit danske ord er et adjektiv eller et adverbium: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Du sætter f.eks. substantivet i flertal: 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2000">
                <a:latin typeface="Verdana"/>
                <a:cs typeface="Verdana"/>
              </a:rPr>
              <a:t>hvis ordet ændrer sig – altså bøjes – har du et </a:t>
            </a:r>
            <a:r>
              <a:rPr lang="en-US" sz="2000" u="sng">
                <a:latin typeface="Verdana"/>
                <a:cs typeface="Verdana"/>
              </a:rPr>
              <a:t>adjektiv</a:t>
            </a:r>
            <a:r>
              <a:rPr lang="en-US" sz="2000">
                <a:latin typeface="Verdana"/>
                <a:cs typeface="Verdana"/>
              </a:rPr>
              <a:t>: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600">
                <a:latin typeface="Verdana"/>
                <a:cs typeface="Verdana"/>
              </a:rPr>
              <a:t>	et lykkeligt ægteskab; to lykkelige ægteskaber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2000">
                <a:latin typeface="Verdana"/>
                <a:cs typeface="Verdana"/>
              </a:rPr>
              <a:t>hvis ordet forbliver ubøjet har du et </a:t>
            </a:r>
            <a:r>
              <a:rPr lang="en-US" sz="2000" u="sng">
                <a:latin typeface="Verdana"/>
                <a:cs typeface="Verdana"/>
              </a:rPr>
              <a:t>adverbium</a:t>
            </a:r>
            <a:r>
              <a:rPr lang="en-US" sz="2000">
                <a:latin typeface="Verdana"/>
                <a:cs typeface="Verdana"/>
              </a:rPr>
              <a:t>: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600">
                <a:latin typeface="Verdana"/>
                <a:cs typeface="Verdana"/>
              </a:rPr>
              <a:t>	han levede lykkeligt; de levede lykkeligt</a:t>
            </a:r>
          </a:p>
          <a:p>
            <a:pPr marL="0" indent="0" algn="ctr">
              <a:buNone/>
            </a:pPr>
            <a:r>
              <a:rPr lang="en-US" sz="1500" b="1">
                <a:latin typeface="Verdana"/>
                <a:cs typeface="Verdana"/>
              </a:rPr>
              <a:t>Opgave</a:t>
            </a:r>
            <a:r>
              <a:rPr lang="en-US" sz="1500">
                <a:latin typeface="Verdana"/>
                <a:cs typeface="Verdana"/>
              </a:rPr>
              <a:t>: prøv nu at oversætte sætningerne i Basics, §159 B (se næste slide)</a:t>
            </a:r>
          </a:p>
          <a:p>
            <a:pPr marL="0" indent="0">
              <a:buNone/>
            </a:pPr>
            <a:endParaRPr lang="en-US" sz="2000">
              <a:latin typeface="Verdan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         § 159 &amp; 160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04167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414" y="1451828"/>
            <a:ext cx="8120593" cy="4571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>
                <a:latin typeface="Verdana"/>
                <a:cs typeface="Verdana"/>
              </a:rPr>
              <a:t>Oversæt sætningerne – prøv at ændre sætningens opbygning , fx ved at sætte substantivet i flertal, for at afgøre om du skal bruge adjektiv eller adverbium – danske adjektiver bøjes, danske adverbier bøjes ikke.</a:t>
            </a:r>
          </a:p>
          <a:p>
            <a:pPr marL="0" indent="0">
              <a:buNone/>
            </a:pPr>
            <a:r>
              <a:rPr lang="en-US" sz="1600" i="1">
                <a:latin typeface="Verdana"/>
                <a:cs typeface="Verdana"/>
              </a:rPr>
              <a:t>Serious</a:t>
            </a:r>
            <a:r>
              <a:rPr lang="en-US" sz="1600">
                <a:latin typeface="Verdana"/>
                <a:cs typeface="Verdana"/>
              </a:rPr>
              <a:t> eller </a:t>
            </a:r>
            <a:r>
              <a:rPr lang="en-US" sz="1600" i="1">
                <a:latin typeface="Verdana"/>
                <a:cs typeface="Verdana"/>
              </a:rPr>
              <a:t>seriously</a:t>
            </a:r>
            <a:r>
              <a:rPr lang="en-US" sz="1600">
                <a:latin typeface="Verdana"/>
                <a:cs typeface="Verdana"/>
              </a:rPr>
              <a:t>?</a:t>
            </a:r>
          </a:p>
          <a:p>
            <a:pPr marL="0" indent="0">
              <a:buNone/>
            </a:pPr>
            <a:r>
              <a:rPr lang="en-US" sz="1600">
                <a:latin typeface="Verdana"/>
                <a:cs typeface="Verdana"/>
              </a:rPr>
              <a:t>Situationen er alvorlig; du ser alvorlig ud; jeg kan ikke tage ham alvorligt; svar mig nu alvorligt; det er et alvorligt problem; mener du det alvorligt? Hvorfor er I så alvorlige? Han er alvorligt syg.</a:t>
            </a:r>
          </a:p>
          <a:p>
            <a:pPr marL="0" indent="0">
              <a:buNone/>
            </a:pPr>
            <a:r>
              <a:rPr lang="en-US" sz="1600" i="1">
                <a:latin typeface="Verdana"/>
                <a:cs typeface="Verdana"/>
              </a:rPr>
              <a:t>Happy</a:t>
            </a:r>
            <a:r>
              <a:rPr lang="en-US" sz="1600">
                <a:latin typeface="Verdana"/>
                <a:cs typeface="Verdana"/>
              </a:rPr>
              <a:t> eller </a:t>
            </a:r>
            <a:r>
              <a:rPr lang="en-US" sz="1600" i="1">
                <a:latin typeface="Verdana"/>
                <a:cs typeface="Verdana"/>
              </a:rPr>
              <a:t>happily</a:t>
            </a:r>
            <a:r>
              <a:rPr lang="en-US" sz="1600">
                <a:latin typeface="Verdana"/>
                <a:cs typeface="Verdana"/>
              </a:rPr>
              <a:t>?</a:t>
            </a:r>
          </a:p>
          <a:p>
            <a:pPr marL="0" indent="0">
              <a:buNone/>
            </a:pPr>
            <a:r>
              <a:rPr lang="en-US" sz="1600">
                <a:latin typeface="Verdana"/>
                <a:cs typeface="Verdana"/>
              </a:rPr>
              <a:t>Det var en lykkelig løsning; de levede lykkeligt til deres dages ende; nu er Ann lykkelig igen; ægteskabet var ikke lykkeligt; du ser lykkelig ud.</a:t>
            </a:r>
          </a:p>
          <a:p>
            <a:pPr marL="0" indent="0" algn="r">
              <a:buNone/>
            </a:pPr>
            <a:endParaRPr lang="en-US" sz="1200">
              <a:latin typeface="Verdana"/>
              <a:cs typeface="Verdana"/>
            </a:endParaRPr>
          </a:p>
          <a:p>
            <a:pPr marL="0" indent="0" algn="r">
              <a:buNone/>
            </a:pPr>
            <a:r>
              <a:rPr lang="en-US" sz="1200">
                <a:latin typeface="Verdana"/>
                <a:cs typeface="Verdana"/>
              </a:rPr>
              <a:t>kilde Flemming Olsen: Basics, §159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         § 159 &amp; 160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673500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407279"/>
            <a:ext cx="7913866" cy="48605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300">
                <a:latin typeface="Verdana"/>
                <a:cs typeface="Verdana"/>
              </a:rPr>
              <a:t>Subjektsprædikat</a:t>
            </a:r>
            <a:r>
              <a:rPr lang="en-US" sz="2000">
                <a:latin typeface="Verdana"/>
                <a:cs typeface="Verdana"/>
              </a:rPr>
              <a:t> &amp; </a:t>
            </a:r>
            <a:r>
              <a:rPr lang="en-US" sz="2300">
                <a:latin typeface="Verdana"/>
                <a:cs typeface="Verdana"/>
              </a:rPr>
              <a:t>objektsprædikat</a:t>
            </a:r>
            <a:r>
              <a:rPr lang="en-US" sz="2000">
                <a:latin typeface="Verdana"/>
                <a:cs typeface="Verdana"/>
              </a:rPr>
              <a:t> er </a:t>
            </a:r>
            <a:r>
              <a:rPr lang="en-US" sz="2000" b="1" u="sng">
                <a:latin typeface="Verdana"/>
                <a:cs typeface="Verdana"/>
              </a:rPr>
              <a:t>adjektiver</a:t>
            </a:r>
            <a:r>
              <a:rPr lang="en-US" sz="2000">
                <a:latin typeface="Verdana"/>
                <a:cs typeface="Verdana"/>
              </a:rPr>
              <a:t> -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000">
                <a:latin typeface="Verdana"/>
                <a:cs typeface="Verdana"/>
              </a:rPr>
              <a:t>altså omsagnsled til grundled / omsagnsled til genstandsled:</a:t>
            </a:r>
          </a:p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	</a:t>
            </a:r>
            <a:r>
              <a:rPr lang="en-US" sz="1800">
                <a:latin typeface="Verdana"/>
                <a:cs typeface="Verdana"/>
              </a:rPr>
              <a:t>she </a:t>
            </a:r>
            <a:r>
              <a:rPr lang="en-US" sz="1800" i="1">
                <a:latin typeface="Verdana"/>
                <a:cs typeface="Verdana"/>
              </a:rPr>
              <a:t>felt</a:t>
            </a:r>
            <a:r>
              <a:rPr lang="en-US" sz="1800">
                <a:latin typeface="Verdana"/>
                <a:cs typeface="Verdana"/>
              </a:rPr>
              <a:t> helpless (= she </a:t>
            </a:r>
            <a:r>
              <a:rPr lang="en-US" sz="1800" i="1">
                <a:latin typeface="Verdana"/>
                <a:cs typeface="Verdana"/>
              </a:rPr>
              <a:t>was</a:t>
            </a:r>
            <a:r>
              <a:rPr lang="en-US" sz="1800">
                <a:latin typeface="Verdana"/>
                <a:cs typeface="Verdana"/>
              </a:rPr>
              <a:t> helpless)</a:t>
            </a:r>
          </a:p>
          <a:p>
            <a:pPr marL="0" indent="0">
              <a:buNone/>
            </a:pPr>
            <a:r>
              <a:rPr lang="en-US" sz="1800">
                <a:latin typeface="Verdana"/>
                <a:cs typeface="Verdana"/>
              </a:rPr>
              <a:t>	they </a:t>
            </a:r>
            <a:r>
              <a:rPr lang="en-US" sz="1800" i="1">
                <a:latin typeface="Verdana"/>
                <a:cs typeface="Verdana"/>
              </a:rPr>
              <a:t>knocked</a:t>
            </a:r>
            <a:r>
              <a:rPr lang="en-US" sz="1800">
                <a:latin typeface="Verdana"/>
                <a:cs typeface="Verdana"/>
              </a:rPr>
              <a:t> him unconsious (= he was unconscious)</a:t>
            </a:r>
            <a:endParaRPr lang="en-US" sz="2000">
              <a:latin typeface="Verdana"/>
              <a:cs typeface="Verdana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sz="2300" u="sng">
                <a:latin typeface="Verdana"/>
                <a:cs typeface="Verdana"/>
              </a:rPr>
              <a:t>Sanseverber</a:t>
            </a:r>
            <a:r>
              <a:rPr lang="en-US" sz="2000">
                <a:latin typeface="Verdana"/>
                <a:cs typeface="Verdana"/>
              </a:rPr>
              <a:t> og andre verber, der omtrentligt kan erstattes af                          ‘</a:t>
            </a:r>
            <a:r>
              <a:rPr lang="en-US" sz="2000" i="1">
                <a:latin typeface="Verdana"/>
                <a:cs typeface="Verdana"/>
              </a:rPr>
              <a:t>to be’,</a:t>
            </a:r>
            <a:r>
              <a:rPr lang="en-US" sz="2000">
                <a:latin typeface="Verdana"/>
                <a:cs typeface="Verdana"/>
              </a:rPr>
              <a:t> fungerer også på denne måde - altså som et slags ‘lighedstegn’ – du skal derfor bruge </a:t>
            </a:r>
            <a:r>
              <a:rPr lang="en-US" sz="2000" u="sng">
                <a:latin typeface="Verdana"/>
                <a:cs typeface="Verdana"/>
              </a:rPr>
              <a:t>adjektiv</a:t>
            </a:r>
          </a:p>
          <a:p>
            <a:pPr marL="0" indent="0">
              <a:buNone/>
            </a:pPr>
            <a:r>
              <a:rPr lang="en-US" sz="2000">
                <a:latin typeface="Verdana"/>
                <a:cs typeface="Verdana"/>
              </a:rPr>
              <a:t>	</a:t>
            </a:r>
            <a:r>
              <a:rPr lang="en-US" sz="1800">
                <a:latin typeface="Verdana"/>
                <a:cs typeface="Verdana"/>
              </a:rPr>
              <a:t>the soup </a:t>
            </a:r>
            <a:r>
              <a:rPr lang="en-US" sz="1800" i="1">
                <a:latin typeface="Verdana"/>
                <a:cs typeface="Verdana"/>
              </a:rPr>
              <a:t>tastes</a:t>
            </a:r>
            <a:r>
              <a:rPr lang="en-US" sz="1800">
                <a:latin typeface="Verdana"/>
                <a:cs typeface="Verdana"/>
              </a:rPr>
              <a:t> awful (= the soup </a:t>
            </a:r>
            <a:r>
              <a:rPr lang="en-US" sz="1800" i="1">
                <a:latin typeface="Verdana"/>
                <a:cs typeface="Verdana"/>
              </a:rPr>
              <a:t>is</a:t>
            </a:r>
            <a:r>
              <a:rPr lang="en-US" sz="1800">
                <a:latin typeface="Verdana"/>
                <a:cs typeface="Verdana"/>
              </a:rPr>
              <a:t> awful)</a:t>
            </a:r>
          </a:p>
          <a:p>
            <a:pPr marL="0" indent="0">
              <a:buNone/>
            </a:pPr>
            <a:r>
              <a:rPr lang="en-US" sz="1800">
                <a:latin typeface="Verdana"/>
                <a:cs typeface="Verdana"/>
              </a:rPr>
              <a:t>	it </a:t>
            </a:r>
            <a:r>
              <a:rPr lang="en-US" sz="1800" i="1">
                <a:latin typeface="Verdana"/>
                <a:cs typeface="Verdana"/>
              </a:rPr>
              <a:t>smells</a:t>
            </a:r>
            <a:r>
              <a:rPr lang="en-US" sz="1800">
                <a:latin typeface="Verdana"/>
                <a:cs typeface="Verdana"/>
              </a:rPr>
              <a:t> funny (=it </a:t>
            </a:r>
            <a:r>
              <a:rPr lang="en-US" sz="1800" i="1">
                <a:latin typeface="Verdana"/>
                <a:cs typeface="Verdana"/>
              </a:rPr>
              <a:t>is</a:t>
            </a:r>
            <a:r>
              <a:rPr lang="en-US" sz="1800">
                <a:latin typeface="Verdana"/>
                <a:cs typeface="Verdana"/>
              </a:rPr>
              <a:t> funny)</a:t>
            </a:r>
          </a:p>
          <a:p>
            <a:pPr marL="0" indent="0">
              <a:buNone/>
            </a:pPr>
            <a:r>
              <a:rPr lang="en-US" sz="1800">
                <a:latin typeface="Verdana"/>
                <a:cs typeface="Verdana"/>
              </a:rPr>
              <a:t>	it doesn’t </a:t>
            </a:r>
            <a:r>
              <a:rPr lang="en-US" sz="1800" i="1">
                <a:latin typeface="Verdana"/>
                <a:cs typeface="Verdana"/>
              </a:rPr>
              <a:t>feel</a:t>
            </a:r>
            <a:r>
              <a:rPr lang="en-US" sz="1800">
                <a:latin typeface="Verdana"/>
                <a:cs typeface="Verdana"/>
              </a:rPr>
              <a:t> right (= it </a:t>
            </a:r>
            <a:r>
              <a:rPr lang="en-US" sz="1800" i="1">
                <a:latin typeface="Verdana"/>
                <a:cs typeface="Verdana"/>
              </a:rPr>
              <a:t>is</a:t>
            </a:r>
            <a:r>
              <a:rPr lang="en-US" sz="1800">
                <a:latin typeface="Verdana"/>
                <a:cs typeface="Verdana"/>
              </a:rPr>
              <a:t>n’t right)</a:t>
            </a:r>
          </a:p>
          <a:p>
            <a:pPr marL="0" indent="0">
              <a:buNone/>
            </a:pPr>
            <a:endParaRPr lang="en-US" sz="2000">
              <a:latin typeface="Verdana"/>
              <a:cs typeface="Verdana"/>
            </a:endParaRPr>
          </a:p>
          <a:p>
            <a:pPr marL="0" indent="0">
              <a:buNone/>
            </a:pPr>
            <a:endParaRPr lang="en-US" sz="2000">
              <a:latin typeface="Verdana"/>
              <a:cs typeface="Verdana"/>
            </a:endParaRPr>
          </a:p>
          <a:p>
            <a:pPr marL="0" indent="0">
              <a:buNone/>
            </a:pPr>
            <a:endParaRPr lang="en-US" sz="2000">
              <a:latin typeface="Verdana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            § 161-163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820869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2897392"/>
            <a:ext cx="7691719" cy="4571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>
                <a:latin typeface="Verdana"/>
                <a:cs typeface="Verdana"/>
              </a:rPr>
              <a:t>Opgave</a:t>
            </a:r>
            <a:r>
              <a:rPr lang="en-US" sz="2000">
                <a:latin typeface="Verdana"/>
                <a:cs typeface="Verdana"/>
              </a:rPr>
              <a:t>: lav nu øvelsen i Basics § 163 D #2, side 73 	som er en opsamlende øvelse i adjektiv eller adverbium</a:t>
            </a:r>
          </a:p>
          <a:p>
            <a:pPr marL="0" indent="0" algn="ctr">
              <a:buNone/>
            </a:pPr>
            <a:r>
              <a:rPr lang="en-US" sz="2000">
                <a:latin typeface="Verdana"/>
                <a:cs typeface="Verdana"/>
              </a:rPr>
              <a:t>- se næste slide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7617" y="206755"/>
            <a:ext cx="2172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Adverbier</a:t>
            </a:r>
          </a:p>
          <a:p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	      § 163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08212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661</TotalTime>
  <Words>353</Words>
  <Application>Microsoft Macintosh PowerPoint</Application>
  <PresentationFormat>Skærmshow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Venture</vt:lpstr>
      <vt:lpstr>Adverbier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Adverbier</dc:title>
  <dc:creator>nicolai glahder</dc:creator>
  <cp:lastModifiedBy>nicolai glahder</cp:lastModifiedBy>
  <cp:revision>53</cp:revision>
  <dcterms:created xsi:type="dcterms:W3CDTF">2011-08-28T10:50:51Z</dcterms:created>
  <dcterms:modified xsi:type="dcterms:W3CDTF">2015-05-27T08:07:42Z</dcterms:modified>
</cp:coreProperties>
</file>